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5" r:id="rId3"/>
    <p:sldId id="264" r:id="rId4"/>
    <p:sldId id="257" r:id="rId5"/>
    <p:sldId id="258" r:id="rId6"/>
    <p:sldId id="259" r:id="rId7"/>
    <p:sldId id="260" r:id="rId8"/>
    <p:sldId id="261" r:id="rId9"/>
    <p:sldId id="262" r:id="rId10"/>
    <p:sldId id="263"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58" d="100"/>
          <a:sy n="58" d="100"/>
        </p:scale>
        <p:origin x="7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de-DE"/>
              <a:t>Mastertitelformat bearbeiten</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9/21/2019</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de-DE"/>
              <a:t>Mastertitelformat bearbeiten</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923A1CC3-2375-41D4-9E03-427CAF2A4C1A}" type="datetimeFigureOut">
              <a:rPr lang="en-US" dirty="0"/>
              <a:t>9/21/2019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el und Beschriftung">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de-DE"/>
              <a:t>Mastertitelformat bearbeiten</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4" name="Date Placeholder 3"/>
          <p:cNvSpPr>
            <a:spLocks noGrp="1"/>
          </p:cNvSpPr>
          <p:nvPr>
            <p:ph type="dt" sz="half" idx="10"/>
          </p:nvPr>
        </p:nvSpPr>
        <p:spPr/>
        <p:txBody>
          <a:bodyPr/>
          <a:lstStyle/>
          <a:p>
            <a:fld id="{AFF16868-8199-4C2C-A5B1-63AEE139F88E}" type="datetimeFigureOut">
              <a:rPr lang="en-US" dirty="0"/>
              <a:t>9/21/2019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Zitat mit Beschriftung">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de-DE"/>
              <a:t>Mastertitelformat bearbeiten</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4" name="Date Placeholder 3"/>
          <p:cNvSpPr>
            <a:spLocks noGrp="1"/>
          </p:cNvSpPr>
          <p:nvPr>
            <p:ph type="dt" sz="half" idx="10"/>
          </p:nvPr>
        </p:nvSpPr>
        <p:spPr/>
        <p:txBody>
          <a:bodyPr/>
          <a:lstStyle/>
          <a:p>
            <a:fld id="{AAD9FF7F-6988-44CC-821B-644E70CD2F73}" type="datetimeFigureOut">
              <a:rPr lang="en-US" dirty="0"/>
              <a:t>9/21/2019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nskart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de-DE"/>
              <a:t>Mastertitelformat bearbeiten</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5C12C299-16B2-4475-990D-751901EACC14}" type="datetimeFigureOut">
              <a:rPr lang="en-US" dirty="0"/>
              <a:t>9/21/2019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palte">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de-DE"/>
              <a:t>Mastertitelformat bearbeiten</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9/21/2019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Bildspalte">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de-DE"/>
              <a:t>Mastertitelformat bearbeiten</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9/21/2019</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de-DE"/>
              <a:t>Mastertitelformat bearbeiten</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9/21/2019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de-DE"/>
              <a:t>Mastertitelformat bearbeiten</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9/21/2019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9/21/2019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de-DE"/>
              <a:t>Mastertitelformat bearbeiten</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F34E6425-0181-43F2-84FC-787E803FD2F8}" type="datetimeFigureOut">
              <a:rPr lang="en-US" dirty="0"/>
              <a:t>9/21/2019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9/21/2019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9/21/2019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de-DE"/>
              <a:t>Mastertitelformat bearbeiten</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9/21/2019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9/21/2019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de-DE"/>
              <a:t>Mastertitelformat bearbeiten</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76E86A4C-8E40-4F87-A4F0-01A0687C5742}" type="datetimeFigureOut">
              <a:rPr lang="en-US" dirty="0"/>
              <a:t>9/21/2019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de-DE"/>
              <a:t>Mastertitelformat bearbeiten</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de-DE"/>
              <a:t>Bild durch Klicken auf Symbol hinzufügen</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35E72C73-2D91-4E12-BA25-F0AA0C03599B}" type="datetimeFigureOut">
              <a:rPr lang="en-US" dirty="0"/>
              <a:t>9/21/2019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de-DE"/>
              <a:t>Mastertitelformat bearbeiten</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9/21/2019</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C6ADE2-D7B8-4BB0-98EA-BE5AB9945118}"/>
              </a:ext>
            </a:extLst>
          </p:cNvPr>
          <p:cNvSpPr>
            <a:spLocks noGrp="1"/>
          </p:cNvSpPr>
          <p:nvPr>
            <p:ph type="ctrTitle"/>
          </p:nvPr>
        </p:nvSpPr>
        <p:spPr/>
        <p:txBody>
          <a:bodyPr/>
          <a:lstStyle/>
          <a:p>
            <a:r>
              <a:rPr lang="de-DE" dirty="0"/>
              <a:t>Backnanger Schultheatertage </a:t>
            </a:r>
          </a:p>
        </p:txBody>
      </p:sp>
    </p:spTree>
    <p:extLst>
      <p:ext uri="{BB962C8B-B14F-4D97-AF65-F5344CB8AC3E}">
        <p14:creationId xmlns:p14="http://schemas.microsoft.com/office/powerpoint/2010/main" val="648343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94DF4D-29C9-43F5-A82B-383D0EEC6BAE}"/>
              </a:ext>
            </a:extLst>
          </p:cNvPr>
          <p:cNvSpPr>
            <a:spLocks noGrp="1"/>
          </p:cNvSpPr>
          <p:nvPr>
            <p:ph type="title"/>
          </p:nvPr>
        </p:nvSpPr>
        <p:spPr/>
        <p:txBody>
          <a:bodyPr/>
          <a:lstStyle/>
          <a:p>
            <a:r>
              <a:rPr lang="de-DE" dirty="0"/>
              <a:t>Der Förderverein</a:t>
            </a:r>
          </a:p>
        </p:txBody>
      </p:sp>
      <p:sp>
        <p:nvSpPr>
          <p:cNvPr id="3" name="Textplatzhalter 2">
            <a:extLst>
              <a:ext uri="{FF2B5EF4-FFF2-40B4-BE49-F238E27FC236}">
                <a16:creationId xmlns:a16="http://schemas.microsoft.com/office/drawing/2014/main" id="{69326E96-59D1-4328-85A8-91BE1808E3B3}"/>
              </a:ext>
            </a:extLst>
          </p:cNvPr>
          <p:cNvSpPr>
            <a:spLocks noGrp="1"/>
          </p:cNvSpPr>
          <p:nvPr>
            <p:ph type="body" sz="half" idx="2"/>
          </p:nvPr>
        </p:nvSpPr>
        <p:spPr/>
        <p:txBody>
          <a:bodyPr/>
          <a:lstStyle/>
          <a:p>
            <a:pPr algn="just"/>
            <a:r>
              <a:rPr lang="de-DE" dirty="0"/>
              <a:t>Der Förderverein des Max-Born-Gymnasiums unterstützte das Projekt mit 300€, mit denen die Workshops und das Essen für die Schülerinnen und Schüler subventioniert wurden.</a:t>
            </a:r>
          </a:p>
          <a:p>
            <a:pPr algn="ctr"/>
            <a:r>
              <a:rPr lang="de-DE" sz="4000" b="1" dirty="0"/>
              <a:t>Vielen Dank!!!</a:t>
            </a:r>
          </a:p>
        </p:txBody>
      </p:sp>
    </p:spTree>
    <p:extLst>
      <p:ext uri="{BB962C8B-B14F-4D97-AF65-F5344CB8AC3E}">
        <p14:creationId xmlns:p14="http://schemas.microsoft.com/office/powerpoint/2010/main" val="3739396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5F668108-AB1E-43CF-B95E-4DA7369556A8}"/>
              </a:ext>
            </a:extLst>
          </p:cNvPr>
          <p:cNvSpPr>
            <a:spLocks noGrp="1"/>
          </p:cNvSpPr>
          <p:nvPr>
            <p:ph type="body" idx="1"/>
          </p:nvPr>
        </p:nvSpPr>
        <p:spPr/>
        <p:txBody>
          <a:bodyPr>
            <a:normAutofit lnSpcReduction="10000"/>
          </a:bodyPr>
          <a:lstStyle/>
          <a:p>
            <a:pPr algn="just"/>
            <a:r>
              <a:rPr lang="de-DE" dirty="0"/>
              <a:t>Bei den ersten Schultheatertagen 2015  haben wir bereits mit Molieres „Der eingebildete Kranke“ teilgenommen</a:t>
            </a:r>
          </a:p>
          <a:p>
            <a:pPr algn="just"/>
            <a:r>
              <a:rPr lang="de-DE" dirty="0"/>
              <a:t>Leitung Barbara Wangler und Manja heim</a:t>
            </a:r>
          </a:p>
        </p:txBody>
      </p:sp>
      <p:pic>
        <p:nvPicPr>
          <p:cNvPr id="5" name="Grafik 4">
            <a:extLst>
              <a:ext uri="{FF2B5EF4-FFF2-40B4-BE49-F238E27FC236}">
                <a16:creationId xmlns:a16="http://schemas.microsoft.com/office/drawing/2014/main" id="{8FA60B96-EA11-4CC1-B2DE-CCC3DACFE9E5}"/>
              </a:ext>
            </a:extLst>
          </p:cNvPr>
          <p:cNvPicPr>
            <a:picLocks noChangeAspect="1"/>
          </p:cNvPicPr>
          <p:nvPr/>
        </p:nvPicPr>
        <p:blipFill rotWithShape="1">
          <a:blip r:embed="rId2"/>
          <a:srcRect l="5976" t="12207" b="19161"/>
          <a:stretch/>
        </p:blipFill>
        <p:spPr>
          <a:xfrm>
            <a:off x="846178" y="2040774"/>
            <a:ext cx="5071498" cy="2776451"/>
          </a:xfrm>
          <a:prstGeom prst="rect">
            <a:avLst/>
          </a:prstGeom>
        </p:spPr>
      </p:pic>
    </p:spTree>
    <p:extLst>
      <p:ext uri="{BB962C8B-B14F-4D97-AF65-F5344CB8AC3E}">
        <p14:creationId xmlns:p14="http://schemas.microsoft.com/office/powerpoint/2010/main" val="2569139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FC734D2D-E73B-46F3-AEEC-C6CE4CA633F7}"/>
              </a:ext>
            </a:extLst>
          </p:cNvPr>
          <p:cNvSpPr>
            <a:spLocks noGrp="1"/>
          </p:cNvSpPr>
          <p:nvPr>
            <p:ph type="body" idx="1"/>
          </p:nvPr>
        </p:nvSpPr>
        <p:spPr>
          <a:xfrm>
            <a:off x="6450675" y="4287387"/>
            <a:ext cx="3720827" cy="2080162"/>
          </a:xfrm>
        </p:spPr>
        <p:txBody>
          <a:bodyPr/>
          <a:lstStyle/>
          <a:p>
            <a:pPr algn="just"/>
            <a:r>
              <a:rPr lang="de-DE" dirty="0"/>
              <a:t>2016 mit Shakespeares „Wie es euch gefällt“ und Michael Endes „Momo“</a:t>
            </a:r>
          </a:p>
          <a:p>
            <a:pPr algn="just"/>
            <a:r>
              <a:rPr lang="de-DE" dirty="0"/>
              <a:t>(Leitung </a:t>
            </a:r>
            <a:r>
              <a:rPr lang="de-DE" dirty="0" err="1"/>
              <a:t>manja</a:t>
            </a:r>
            <a:r>
              <a:rPr lang="de-DE" dirty="0"/>
              <a:t> heim und </a:t>
            </a:r>
            <a:r>
              <a:rPr lang="de-DE" dirty="0" err="1"/>
              <a:t>stefanie</a:t>
            </a:r>
            <a:r>
              <a:rPr lang="de-DE" dirty="0"/>
              <a:t> </a:t>
            </a:r>
            <a:r>
              <a:rPr lang="de-DE" dirty="0" err="1"/>
              <a:t>hübner</a:t>
            </a:r>
            <a:r>
              <a:rPr lang="de-DE" dirty="0"/>
              <a:t>) </a:t>
            </a:r>
          </a:p>
        </p:txBody>
      </p:sp>
      <p:pic>
        <p:nvPicPr>
          <p:cNvPr id="5" name="Grafik 4">
            <a:extLst>
              <a:ext uri="{FF2B5EF4-FFF2-40B4-BE49-F238E27FC236}">
                <a16:creationId xmlns:a16="http://schemas.microsoft.com/office/drawing/2014/main" id="{10892097-6ECB-400F-BF27-9CF5CB343135}"/>
              </a:ext>
            </a:extLst>
          </p:cNvPr>
          <p:cNvPicPr>
            <a:picLocks noChangeAspect="1"/>
          </p:cNvPicPr>
          <p:nvPr/>
        </p:nvPicPr>
        <p:blipFill>
          <a:blip r:embed="rId2"/>
          <a:stretch>
            <a:fillRect/>
          </a:stretch>
        </p:blipFill>
        <p:spPr>
          <a:xfrm rot="16200000">
            <a:off x="-91678" y="1461239"/>
            <a:ext cx="5636318" cy="3757545"/>
          </a:xfrm>
          <a:prstGeom prst="rect">
            <a:avLst/>
          </a:prstGeom>
        </p:spPr>
      </p:pic>
      <p:pic>
        <p:nvPicPr>
          <p:cNvPr id="7" name="Grafik 6">
            <a:extLst>
              <a:ext uri="{FF2B5EF4-FFF2-40B4-BE49-F238E27FC236}">
                <a16:creationId xmlns:a16="http://schemas.microsoft.com/office/drawing/2014/main" id="{5386EBA8-FC6F-4B9A-B922-2B7541419526}"/>
              </a:ext>
            </a:extLst>
          </p:cNvPr>
          <p:cNvPicPr>
            <a:picLocks noChangeAspect="1"/>
          </p:cNvPicPr>
          <p:nvPr/>
        </p:nvPicPr>
        <p:blipFill>
          <a:blip r:embed="rId3"/>
          <a:stretch>
            <a:fillRect/>
          </a:stretch>
        </p:blipFill>
        <p:spPr>
          <a:xfrm>
            <a:off x="4987636" y="463185"/>
            <a:ext cx="5183867" cy="3871901"/>
          </a:xfrm>
          <a:prstGeom prst="rect">
            <a:avLst/>
          </a:prstGeom>
        </p:spPr>
      </p:pic>
    </p:spTree>
    <p:extLst>
      <p:ext uri="{BB962C8B-B14F-4D97-AF65-F5344CB8AC3E}">
        <p14:creationId xmlns:p14="http://schemas.microsoft.com/office/powerpoint/2010/main" val="3852898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8C326B3A-2865-4282-BBA3-5BAC7A267512}"/>
              </a:ext>
            </a:extLst>
          </p:cNvPr>
          <p:cNvSpPr>
            <a:spLocks noGrp="1"/>
          </p:cNvSpPr>
          <p:nvPr>
            <p:ph type="body" idx="1"/>
          </p:nvPr>
        </p:nvSpPr>
        <p:spPr>
          <a:xfrm>
            <a:off x="7011938" y="997527"/>
            <a:ext cx="4351025" cy="5104014"/>
          </a:xfrm>
        </p:spPr>
        <p:txBody>
          <a:bodyPr>
            <a:normAutofit/>
          </a:bodyPr>
          <a:lstStyle/>
          <a:p>
            <a:pPr algn="just">
              <a:lnSpc>
                <a:spcPct val="110000"/>
              </a:lnSpc>
            </a:pPr>
            <a:r>
              <a:rPr lang="de-DE" sz="1800" dirty="0"/>
              <a:t>An den 5. Schultheatertagen im </a:t>
            </a:r>
            <a:r>
              <a:rPr lang="de-DE" sz="1800" dirty="0" err="1"/>
              <a:t>juli</a:t>
            </a:r>
            <a:r>
              <a:rPr lang="de-DE" sz="1800" dirty="0"/>
              <a:t> 2019 im Bandhaustheater in Backnang war das </a:t>
            </a:r>
            <a:r>
              <a:rPr lang="de-DE" sz="1800" dirty="0" err="1"/>
              <a:t>MbG</a:t>
            </a:r>
            <a:r>
              <a:rPr lang="de-DE" sz="1800" dirty="0"/>
              <a:t> wieder mit zwei Gruppen dabei. </a:t>
            </a:r>
          </a:p>
          <a:p>
            <a:pPr algn="just">
              <a:lnSpc>
                <a:spcPct val="110000"/>
              </a:lnSpc>
            </a:pPr>
            <a:r>
              <a:rPr lang="de-DE" sz="1800" dirty="0"/>
              <a:t>Insgesamt waren mit Bühnenbild-Ag und Technikern ca. 35 </a:t>
            </a:r>
            <a:r>
              <a:rPr lang="de-DE" sz="1800" dirty="0" err="1"/>
              <a:t>schülerinnen</a:t>
            </a:r>
            <a:r>
              <a:rPr lang="de-DE" sz="1800" dirty="0"/>
              <a:t> und </a:t>
            </a:r>
            <a:r>
              <a:rPr lang="de-DE" sz="1800" dirty="0" err="1"/>
              <a:t>schüler</a:t>
            </a:r>
            <a:r>
              <a:rPr lang="de-DE" sz="1800" dirty="0"/>
              <a:t> beteiligt.</a:t>
            </a:r>
          </a:p>
        </p:txBody>
      </p:sp>
      <p:pic>
        <p:nvPicPr>
          <p:cNvPr id="7" name="Grafik 6">
            <a:extLst>
              <a:ext uri="{FF2B5EF4-FFF2-40B4-BE49-F238E27FC236}">
                <a16:creationId xmlns:a16="http://schemas.microsoft.com/office/drawing/2014/main" id="{17FA0DFE-5B0E-4759-80BB-93F1FFA12348}"/>
              </a:ext>
            </a:extLst>
          </p:cNvPr>
          <p:cNvPicPr>
            <a:picLocks noChangeAspect="1"/>
          </p:cNvPicPr>
          <p:nvPr/>
        </p:nvPicPr>
        <p:blipFill>
          <a:blip r:embed="rId2"/>
          <a:stretch>
            <a:fillRect/>
          </a:stretch>
        </p:blipFill>
        <p:spPr>
          <a:xfrm>
            <a:off x="829037" y="1714500"/>
            <a:ext cx="5143500" cy="3429000"/>
          </a:xfrm>
          <a:prstGeom prst="rect">
            <a:avLst/>
          </a:prstGeom>
        </p:spPr>
      </p:pic>
    </p:spTree>
    <p:extLst>
      <p:ext uri="{BB962C8B-B14F-4D97-AF65-F5344CB8AC3E}">
        <p14:creationId xmlns:p14="http://schemas.microsoft.com/office/powerpoint/2010/main" val="2228323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2EB2E6-10B3-40E5-BB8B-974F6E2C0E1E}"/>
              </a:ext>
            </a:extLst>
          </p:cNvPr>
          <p:cNvSpPr>
            <a:spLocks noGrp="1"/>
          </p:cNvSpPr>
          <p:nvPr>
            <p:ph type="title"/>
          </p:nvPr>
        </p:nvSpPr>
        <p:spPr/>
        <p:txBody>
          <a:bodyPr/>
          <a:lstStyle/>
          <a:p>
            <a:endParaRPr lang="de-DE" dirty="0"/>
          </a:p>
        </p:txBody>
      </p:sp>
      <p:sp>
        <p:nvSpPr>
          <p:cNvPr id="3" name="Textplatzhalter 2">
            <a:extLst>
              <a:ext uri="{FF2B5EF4-FFF2-40B4-BE49-F238E27FC236}">
                <a16:creationId xmlns:a16="http://schemas.microsoft.com/office/drawing/2014/main" id="{CCEEDEA4-4DE9-4FE9-ABED-B4819CAD424A}"/>
              </a:ext>
            </a:extLst>
          </p:cNvPr>
          <p:cNvSpPr>
            <a:spLocks noGrp="1"/>
          </p:cNvSpPr>
          <p:nvPr>
            <p:ph type="body" idx="1"/>
          </p:nvPr>
        </p:nvSpPr>
        <p:spPr>
          <a:xfrm>
            <a:off x="6895559" y="2677644"/>
            <a:ext cx="4351025" cy="2283824"/>
          </a:xfrm>
        </p:spPr>
        <p:txBody>
          <a:bodyPr/>
          <a:lstStyle/>
          <a:p>
            <a:r>
              <a:rPr lang="de-DE" dirty="0"/>
              <a:t>Die theater-</a:t>
            </a:r>
            <a:r>
              <a:rPr lang="de-DE" dirty="0" err="1"/>
              <a:t>ag</a:t>
            </a:r>
            <a:r>
              <a:rPr lang="de-DE" dirty="0"/>
              <a:t> (klasse 5-10) spielte „</a:t>
            </a:r>
            <a:r>
              <a:rPr lang="de-DE" dirty="0" err="1"/>
              <a:t>ronja</a:t>
            </a:r>
            <a:r>
              <a:rPr lang="de-DE" dirty="0"/>
              <a:t> </a:t>
            </a:r>
            <a:r>
              <a:rPr lang="de-DE" dirty="0" err="1"/>
              <a:t>räubertocher</a:t>
            </a:r>
            <a:r>
              <a:rPr lang="de-DE" dirty="0"/>
              <a:t>“</a:t>
            </a:r>
          </a:p>
          <a:p>
            <a:r>
              <a:rPr lang="de-DE" dirty="0"/>
              <a:t>(Leitung Eike </a:t>
            </a:r>
            <a:r>
              <a:rPr lang="de-DE" dirty="0" err="1"/>
              <a:t>röper</a:t>
            </a:r>
            <a:r>
              <a:rPr lang="de-DE" dirty="0"/>
              <a:t>, </a:t>
            </a:r>
            <a:r>
              <a:rPr lang="de-DE" dirty="0" err="1"/>
              <a:t>manja</a:t>
            </a:r>
            <a:r>
              <a:rPr lang="de-DE" dirty="0"/>
              <a:t> heim und </a:t>
            </a:r>
            <a:r>
              <a:rPr lang="de-DE" dirty="0" err="1"/>
              <a:t>stefanie</a:t>
            </a:r>
            <a:r>
              <a:rPr lang="de-DE" dirty="0"/>
              <a:t> </a:t>
            </a:r>
            <a:r>
              <a:rPr lang="de-DE" dirty="0" err="1"/>
              <a:t>hübner</a:t>
            </a:r>
            <a:r>
              <a:rPr lang="de-DE" dirty="0"/>
              <a:t>)</a:t>
            </a:r>
          </a:p>
        </p:txBody>
      </p:sp>
      <p:pic>
        <p:nvPicPr>
          <p:cNvPr id="5" name="Grafik 4">
            <a:extLst>
              <a:ext uri="{FF2B5EF4-FFF2-40B4-BE49-F238E27FC236}">
                <a16:creationId xmlns:a16="http://schemas.microsoft.com/office/drawing/2014/main" id="{CEFB292E-91F9-4512-BBF8-10BCDF4BA716}"/>
              </a:ext>
            </a:extLst>
          </p:cNvPr>
          <p:cNvPicPr>
            <a:picLocks noChangeAspect="1"/>
          </p:cNvPicPr>
          <p:nvPr/>
        </p:nvPicPr>
        <p:blipFill>
          <a:blip r:embed="rId2"/>
          <a:stretch>
            <a:fillRect/>
          </a:stretch>
        </p:blipFill>
        <p:spPr>
          <a:xfrm>
            <a:off x="843516" y="1573619"/>
            <a:ext cx="5018566" cy="3763924"/>
          </a:xfrm>
          <a:prstGeom prst="rect">
            <a:avLst/>
          </a:prstGeom>
        </p:spPr>
      </p:pic>
    </p:spTree>
    <p:extLst>
      <p:ext uri="{BB962C8B-B14F-4D97-AF65-F5344CB8AC3E}">
        <p14:creationId xmlns:p14="http://schemas.microsoft.com/office/powerpoint/2010/main" val="2553642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77E7885C-5418-4E3A-BDE5-177FB394969C}"/>
              </a:ext>
            </a:extLst>
          </p:cNvPr>
          <p:cNvSpPr>
            <a:spLocks noGrp="1"/>
          </p:cNvSpPr>
          <p:nvPr>
            <p:ph type="body" idx="1"/>
          </p:nvPr>
        </p:nvSpPr>
        <p:spPr>
          <a:xfrm>
            <a:off x="6895559" y="2677644"/>
            <a:ext cx="4351025" cy="2283824"/>
          </a:xfrm>
        </p:spPr>
        <p:txBody>
          <a:bodyPr/>
          <a:lstStyle/>
          <a:p>
            <a:r>
              <a:rPr lang="de-DE" dirty="0"/>
              <a:t>Und der </a:t>
            </a:r>
            <a:r>
              <a:rPr lang="de-DE" dirty="0" err="1"/>
              <a:t>literaturkurs</a:t>
            </a:r>
            <a:r>
              <a:rPr lang="de-DE" dirty="0"/>
              <a:t> (j1)     die </a:t>
            </a:r>
            <a:r>
              <a:rPr lang="de-DE" dirty="0" err="1"/>
              <a:t>stückentwicklung</a:t>
            </a:r>
            <a:r>
              <a:rPr lang="de-DE" dirty="0"/>
              <a:t>          „Die reise ins ich“ (</a:t>
            </a:r>
            <a:r>
              <a:rPr lang="de-DE" dirty="0" err="1"/>
              <a:t>leitung</a:t>
            </a:r>
            <a:r>
              <a:rPr lang="de-DE" dirty="0"/>
              <a:t> </a:t>
            </a:r>
            <a:r>
              <a:rPr lang="de-DE" dirty="0" err="1"/>
              <a:t>manja</a:t>
            </a:r>
            <a:r>
              <a:rPr lang="de-DE"/>
              <a:t> heim)</a:t>
            </a:r>
            <a:endParaRPr lang="de-DE" dirty="0"/>
          </a:p>
        </p:txBody>
      </p:sp>
      <p:pic>
        <p:nvPicPr>
          <p:cNvPr id="5" name="Grafik 4">
            <a:extLst>
              <a:ext uri="{FF2B5EF4-FFF2-40B4-BE49-F238E27FC236}">
                <a16:creationId xmlns:a16="http://schemas.microsoft.com/office/drawing/2014/main" id="{B5A89095-A18D-4153-993B-0F1FA1EBA313}"/>
              </a:ext>
            </a:extLst>
          </p:cNvPr>
          <p:cNvPicPr>
            <a:picLocks noChangeAspect="1"/>
          </p:cNvPicPr>
          <p:nvPr/>
        </p:nvPicPr>
        <p:blipFill rotWithShape="1">
          <a:blip r:embed="rId2"/>
          <a:srcRect t="16946" r="7213" b="20106"/>
          <a:stretch/>
        </p:blipFill>
        <p:spPr>
          <a:xfrm>
            <a:off x="674387" y="1979624"/>
            <a:ext cx="5421613" cy="2758631"/>
          </a:xfrm>
          <a:prstGeom prst="rect">
            <a:avLst/>
          </a:prstGeom>
        </p:spPr>
      </p:pic>
    </p:spTree>
    <p:extLst>
      <p:ext uri="{BB962C8B-B14F-4D97-AF65-F5344CB8AC3E}">
        <p14:creationId xmlns:p14="http://schemas.microsoft.com/office/powerpoint/2010/main" val="494574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ACEEB5-6B6B-450C-A0A0-EC275FFCF2BC}"/>
              </a:ext>
            </a:extLst>
          </p:cNvPr>
          <p:cNvSpPr>
            <a:spLocks noGrp="1"/>
          </p:cNvSpPr>
          <p:nvPr>
            <p:ph type="title"/>
          </p:nvPr>
        </p:nvSpPr>
        <p:spPr/>
        <p:txBody>
          <a:bodyPr/>
          <a:lstStyle/>
          <a:p>
            <a:r>
              <a:rPr lang="de-DE" dirty="0"/>
              <a:t>Ablauf</a:t>
            </a:r>
          </a:p>
        </p:txBody>
      </p:sp>
      <p:sp>
        <p:nvSpPr>
          <p:cNvPr id="3" name="Textfeld 2">
            <a:extLst>
              <a:ext uri="{FF2B5EF4-FFF2-40B4-BE49-F238E27FC236}">
                <a16:creationId xmlns:a16="http://schemas.microsoft.com/office/drawing/2014/main" id="{CCAC278D-2449-4475-993A-4892CF3A6365}"/>
              </a:ext>
            </a:extLst>
          </p:cNvPr>
          <p:cNvSpPr txBox="1"/>
          <p:nvPr/>
        </p:nvSpPr>
        <p:spPr>
          <a:xfrm>
            <a:off x="1170451" y="3152457"/>
            <a:ext cx="9851097" cy="3139321"/>
          </a:xfrm>
          <a:prstGeom prst="rect">
            <a:avLst/>
          </a:prstGeom>
          <a:noFill/>
        </p:spPr>
        <p:txBody>
          <a:bodyPr wrap="square" rtlCol="0">
            <a:spAutoFit/>
          </a:bodyPr>
          <a:lstStyle/>
          <a:p>
            <a:pPr algn="just"/>
            <a:r>
              <a:rPr lang="de-DE" dirty="0"/>
              <a:t>Neben dem </a:t>
            </a:r>
            <a:r>
              <a:rPr lang="de-DE"/>
              <a:t>Max-Born-Gymnasium waren 2019 </a:t>
            </a:r>
            <a:r>
              <a:rPr lang="de-DE" dirty="0"/>
              <a:t>zwei weitere Backnanger Schulen beteiligt, das Gymnasium in der Taus und das Bildungszentrum Weissacher Tal mit ihren jeweiligen Theater-AGs.</a:t>
            </a:r>
          </a:p>
          <a:p>
            <a:pPr algn="just"/>
            <a:r>
              <a:rPr lang="de-DE" dirty="0"/>
              <a:t>Jede Theatergruppe hat eine eigen inszenierte Aufführung gezeigt, über die anschließend kritisch, aber mit viel Wertschätzung für die Leistung der jeweiligen Gruppe diskutiert wurde. </a:t>
            </a:r>
          </a:p>
          <a:p>
            <a:pPr algn="just"/>
            <a:r>
              <a:rPr lang="de-DE" dirty="0"/>
              <a:t>Während der 5. Schultheatertage haben die </a:t>
            </a:r>
            <a:r>
              <a:rPr lang="de-DE" dirty="0" err="1"/>
              <a:t>TeilnehmerInnnen</a:t>
            </a:r>
            <a:r>
              <a:rPr lang="de-DE" dirty="0"/>
              <a:t> eine wunderbare Festivalatmosphäre erlebt, an professionellen Workshops teilgenommen und sich gegenseitig kennengelernt. Wie auch in den letzten Jahren wurde die Arbeit immer wieder mit Pausen unterm Sonnensegel und leckerem Essen vom Hofgut Hagenbach unterbrochen.</a:t>
            </a:r>
          </a:p>
        </p:txBody>
      </p:sp>
      <p:pic>
        <p:nvPicPr>
          <p:cNvPr id="4" name="Grafik 3">
            <a:extLst>
              <a:ext uri="{FF2B5EF4-FFF2-40B4-BE49-F238E27FC236}">
                <a16:creationId xmlns:a16="http://schemas.microsoft.com/office/drawing/2014/main" id="{8CBAC836-19AA-4A73-87A1-6EE983390907}"/>
              </a:ext>
            </a:extLst>
          </p:cNvPr>
          <p:cNvPicPr>
            <a:picLocks noChangeAspect="1"/>
          </p:cNvPicPr>
          <p:nvPr/>
        </p:nvPicPr>
        <p:blipFill>
          <a:blip r:embed="rId2"/>
          <a:stretch>
            <a:fillRect/>
          </a:stretch>
        </p:blipFill>
        <p:spPr>
          <a:xfrm>
            <a:off x="4921102" y="503114"/>
            <a:ext cx="2349796" cy="1753623"/>
          </a:xfrm>
          <a:prstGeom prst="rect">
            <a:avLst/>
          </a:prstGeom>
        </p:spPr>
      </p:pic>
    </p:spTree>
    <p:extLst>
      <p:ext uri="{BB962C8B-B14F-4D97-AF65-F5344CB8AC3E}">
        <p14:creationId xmlns:p14="http://schemas.microsoft.com/office/powerpoint/2010/main" val="4209409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FF0837-F70C-4CC3-B588-D30D7A60439A}"/>
              </a:ext>
            </a:extLst>
          </p:cNvPr>
          <p:cNvSpPr>
            <a:spLocks noGrp="1"/>
          </p:cNvSpPr>
          <p:nvPr>
            <p:ph type="title"/>
          </p:nvPr>
        </p:nvSpPr>
        <p:spPr/>
        <p:txBody>
          <a:bodyPr/>
          <a:lstStyle/>
          <a:p>
            <a:r>
              <a:rPr lang="de-DE" dirty="0"/>
              <a:t>Bedeutung des Theaters</a:t>
            </a:r>
          </a:p>
        </p:txBody>
      </p:sp>
      <p:sp>
        <p:nvSpPr>
          <p:cNvPr id="3" name="Inhaltsplatzhalter 2">
            <a:extLst>
              <a:ext uri="{FF2B5EF4-FFF2-40B4-BE49-F238E27FC236}">
                <a16:creationId xmlns:a16="http://schemas.microsoft.com/office/drawing/2014/main" id="{BDFEAF0E-2885-4E6E-913B-3EA0A763243B}"/>
              </a:ext>
            </a:extLst>
          </p:cNvPr>
          <p:cNvSpPr>
            <a:spLocks noGrp="1"/>
          </p:cNvSpPr>
          <p:nvPr>
            <p:ph idx="1"/>
          </p:nvPr>
        </p:nvSpPr>
        <p:spPr>
          <a:xfrm>
            <a:off x="515390" y="2603500"/>
            <a:ext cx="11105804" cy="3664296"/>
          </a:xfrm>
        </p:spPr>
        <p:txBody>
          <a:bodyPr>
            <a:normAutofit/>
          </a:bodyPr>
          <a:lstStyle/>
          <a:p>
            <a:endParaRPr lang="de-DE" i="1" dirty="0"/>
          </a:p>
          <a:p>
            <a:r>
              <a:rPr lang="de-DE" dirty="0"/>
              <a:t>Das Schauspiel ist ja nicht irgendetwas! Es ist auch nicht einfach nur ein weiterer Baustein unseres eh schon vielfältigen Unterhaltungsangebotes, sei es im Kino, auf der Konzertbühne oder im Fernsehen. Nein, ich finde das Schauspiel ist immer auch ein Stück Leben! Es projiziert bestimmte Themen auf die Bühne! Es zeichnet und überzeichnet bestimmte Charaktere! Es entwickelt Handlungen – und führt diese zu einem Ende oder auch nicht! – Das Schauspiel wirft oftmals wichtige Fragen auf – und nicht immer gibt es die Antworten dazu! Und wenn Schülerinnen und Schüler Theater spielen, dann hat das oftmals direkt oder indirekt auch mit Ihnen selbst etwas zu tun – oder zumindest mit ihren Fragen! </a:t>
            </a:r>
          </a:p>
          <a:p>
            <a:pPr marL="0" indent="0">
              <a:buNone/>
            </a:pPr>
            <a:r>
              <a:rPr lang="de-DE" dirty="0"/>
              <a:t>(aus der Eröffnungsrede des stellvertretenden Schulleiters der Backnanger Schulen </a:t>
            </a:r>
            <a:r>
              <a:rPr lang="de-DE" dirty="0" err="1"/>
              <a:t>H.Harter</a:t>
            </a:r>
            <a:r>
              <a:rPr lang="de-DE" dirty="0"/>
              <a:t> 2019)</a:t>
            </a:r>
            <a:endParaRPr lang="de-DE" i="1" dirty="0"/>
          </a:p>
          <a:p>
            <a:pPr marL="0" indent="0">
              <a:buNone/>
            </a:pPr>
            <a:endParaRPr lang="de-DE" dirty="0"/>
          </a:p>
        </p:txBody>
      </p:sp>
    </p:spTree>
    <p:extLst>
      <p:ext uri="{BB962C8B-B14F-4D97-AF65-F5344CB8AC3E}">
        <p14:creationId xmlns:p14="http://schemas.microsoft.com/office/powerpoint/2010/main" val="512738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2A01B4-C6FD-4B2B-B160-A3AB56CBC8FC}"/>
              </a:ext>
            </a:extLst>
          </p:cNvPr>
          <p:cNvSpPr>
            <a:spLocks noGrp="1"/>
          </p:cNvSpPr>
          <p:nvPr>
            <p:ph type="title"/>
          </p:nvPr>
        </p:nvSpPr>
        <p:spPr/>
        <p:txBody>
          <a:bodyPr/>
          <a:lstStyle/>
          <a:p>
            <a:r>
              <a:rPr lang="de-DE" dirty="0"/>
              <a:t>Reaktionen der Schüler</a:t>
            </a:r>
          </a:p>
        </p:txBody>
      </p:sp>
      <p:sp>
        <p:nvSpPr>
          <p:cNvPr id="3" name="Textplatzhalter 2">
            <a:extLst>
              <a:ext uri="{FF2B5EF4-FFF2-40B4-BE49-F238E27FC236}">
                <a16:creationId xmlns:a16="http://schemas.microsoft.com/office/drawing/2014/main" id="{CC56F0BA-0734-4A59-952A-B8E35CF2C8EF}"/>
              </a:ext>
            </a:extLst>
          </p:cNvPr>
          <p:cNvSpPr>
            <a:spLocks noGrp="1"/>
          </p:cNvSpPr>
          <p:nvPr>
            <p:ph type="body" sz="half" idx="2"/>
          </p:nvPr>
        </p:nvSpPr>
        <p:spPr>
          <a:xfrm>
            <a:off x="548640" y="3690850"/>
            <a:ext cx="11022676" cy="2826328"/>
          </a:xfrm>
        </p:spPr>
        <p:txBody>
          <a:bodyPr>
            <a:normAutofit fontScale="85000" lnSpcReduction="10000"/>
          </a:bodyPr>
          <a:lstStyle/>
          <a:p>
            <a:r>
              <a:rPr lang="de-DE" i="1" dirty="0"/>
              <a:t>Tolle 2 Tage! viel neues gelernt und vor allem neue tolle Leute kennengelernt! DANKE!</a:t>
            </a:r>
            <a:br>
              <a:rPr lang="de-DE" dirty="0"/>
            </a:br>
            <a:r>
              <a:rPr lang="de-DE" dirty="0"/>
              <a:t>(aus dem Briefkasten des </a:t>
            </a:r>
            <a:r>
              <a:rPr lang="de-DE" dirty="0" err="1"/>
              <a:t>Bandhaus</a:t>
            </a:r>
            <a:r>
              <a:rPr lang="de-DE" dirty="0"/>
              <a:t>)</a:t>
            </a:r>
          </a:p>
          <a:p>
            <a:r>
              <a:rPr lang="de-DE" dirty="0"/>
              <a:t> </a:t>
            </a:r>
          </a:p>
          <a:p>
            <a:r>
              <a:rPr lang="de-DE" i="1" dirty="0"/>
              <a:t>Es war richtig, richtig toll! Toll organisiert, super nette Menschen, leckeres Essen. Eine wahrliche Bereicherung für mich. Danke, dass wir dabei sein durften! Bitte macht das öfters im Jahr – Ich will mehr! I &lt;3 </a:t>
            </a:r>
            <a:r>
              <a:rPr lang="de-DE" i="1" dirty="0" err="1"/>
              <a:t>Bandhaus</a:t>
            </a:r>
            <a:br>
              <a:rPr lang="de-DE" dirty="0"/>
            </a:br>
            <a:r>
              <a:rPr lang="de-DE" dirty="0"/>
              <a:t>(aus dem Briefkasten des </a:t>
            </a:r>
            <a:r>
              <a:rPr lang="de-DE" dirty="0" err="1"/>
              <a:t>Bandhaus</a:t>
            </a:r>
            <a:r>
              <a:rPr lang="de-DE" dirty="0"/>
              <a:t>)</a:t>
            </a:r>
          </a:p>
          <a:p>
            <a:endParaRPr lang="de-DE" dirty="0"/>
          </a:p>
          <a:p>
            <a:r>
              <a:rPr lang="de-DE" i="1" dirty="0"/>
              <a:t>ich fand's unerwartet gut. :) hat richtig Spaß gemacht. tolle Atmosphäre! :) tolle </a:t>
            </a:r>
            <a:r>
              <a:rPr lang="de-DE" i="1" dirty="0" err="1"/>
              <a:t>workshops</a:t>
            </a:r>
            <a:r>
              <a:rPr lang="de-DE" i="1" dirty="0"/>
              <a:t>. eig. alles toll. ;)</a:t>
            </a:r>
            <a:endParaRPr lang="de-DE" dirty="0"/>
          </a:p>
          <a:p>
            <a:r>
              <a:rPr lang="de-DE" dirty="0"/>
              <a:t>(aus dem Briefkasten des </a:t>
            </a:r>
            <a:r>
              <a:rPr lang="de-DE" dirty="0" err="1"/>
              <a:t>Bandhaus</a:t>
            </a:r>
            <a:r>
              <a:rPr lang="de-DE" dirty="0"/>
              <a:t>)</a:t>
            </a:r>
          </a:p>
          <a:p>
            <a:endParaRPr lang="de-DE" dirty="0"/>
          </a:p>
          <a:p>
            <a:endParaRPr lang="de-DE" dirty="0"/>
          </a:p>
        </p:txBody>
      </p:sp>
    </p:spTree>
    <p:extLst>
      <p:ext uri="{BB962C8B-B14F-4D97-AF65-F5344CB8AC3E}">
        <p14:creationId xmlns:p14="http://schemas.microsoft.com/office/powerpoint/2010/main" val="219070583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Sitzungssaal">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TM02900722[[fn=Ion-Lila]]</Template>
  <TotalTime>0</TotalTime>
  <Words>414</Words>
  <Application>Microsoft Office PowerPoint</Application>
  <PresentationFormat>Breitbild</PresentationFormat>
  <Paragraphs>28</Paragraphs>
  <Slides>10</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10</vt:i4>
      </vt:variant>
    </vt:vector>
  </HeadingPairs>
  <TitlesOfParts>
    <vt:vector size="14" baseType="lpstr">
      <vt:lpstr>Arial</vt:lpstr>
      <vt:lpstr>Century Gothic</vt:lpstr>
      <vt:lpstr>Wingdings 3</vt:lpstr>
      <vt:lpstr>Ion-Sitzungssaal</vt:lpstr>
      <vt:lpstr>Backnanger Schultheatertage </vt:lpstr>
      <vt:lpstr>PowerPoint-Präsentation</vt:lpstr>
      <vt:lpstr>PowerPoint-Präsentation</vt:lpstr>
      <vt:lpstr>PowerPoint-Präsentation</vt:lpstr>
      <vt:lpstr>PowerPoint-Präsentation</vt:lpstr>
      <vt:lpstr>PowerPoint-Präsentation</vt:lpstr>
      <vt:lpstr>Ablauf</vt:lpstr>
      <vt:lpstr>Bedeutung des Theaters</vt:lpstr>
      <vt:lpstr>Reaktionen der Schüler</vt:lpstr>
      <vt:lpstr>Der Förderverein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Backnanger Schultheatertage</dc:title>
  <dc:creator>Maja</dc:creator>
  <cp:lastModifiedBy>Maja</cp:lastModifiedBy>
  <cp:revision>13</cp:revision>
  <dcterms:created xsi:type="dcterms:W3CDTF">2019-09-19T12:35:09Z</dcterms:created>
  <dcterms:modified xsi:type="dcterms:W3CDTF">2019-09-21T12:32:01Z</dcterms:modified>
</cp:coreProperties>
</file>